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Work Sans Medium"/>
      <p:regular r:id="rId50"/>
      <p:bold r:id="rId51"/>
      <p:italic r:id="rId52"/>
      <p:boldItalic r:id="rId53"/>
    </p:embeddedFont>
    <p:embeddedFont>
      <p:font typeface="Work Sans"/>
      <p:regular r:id="rId54"/>
      <p:bold r:id="rId55"/>
      <p:italic r:id="rId56"/>
      <p:boldItalic r:id="rId57"/>
    </p:embeddedFont>
    <p:embeddedFont>
      <p:font typeface="Familjen Grotesk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FamiljenGrotes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FamiljenGrotesk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WorkSansMedium-bold.fntdata"/><Relationship Id="rId50" Type="http://schemas.openxmlformats.org/officeDocument/2006/relationships/font" Target="fonts/WorkSansMedium-regular.fntdata"/><Relationship Id="rId53" Type="http://schemas.openxmlformats.org/officeDocument/2006/relationships/font" Target="fonts/WorkSansMedium-boldItalic.fntdata"/><Relationship Id="rId52" Type="http://schemas.openxmlformats.org/officeDocument/2006/relationships/font" Target="fonts/WorkSansMedium-italic.fntdata"/><Relationship Id="rId11" Type="http://schemas.openxmlformats.org/officeDocument/2006/relationships/slide" Target="slides/slide5.xml"/><Relationship Id="rId55" Type="http://schemas.openxmlformats.org/officeDocument/2006/relationships/font" Target="fonts/WorkSans-bold.fntdata"/><Relationship Id="rId10" Type="http://schemas.openxmlformats.org/officeDocument/2006/relationships/slide" Target="slides/slide4.xml"/><Relationship Id="rId54" Type="http://schemas.openxmlformats.org/officeDocument/2006/relationships/font" Target="fonts/WorkSans-regular.fntdata"/><Relationship Id="rId13" Type="http://schemas.openxmlformats.org/officeDocument/2006/relationships/slide" Target="slides/slide7.xml"/><Relationship Id="rId57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56" Type="http://schemas.openxmlformats.org/officeDocument/2006/relationships/font" Target="fonts/WorkSans-italic.fntdata"/><Relationship Id="rId15" Type="http://schemas.openxmlformats.org/officeDocument/2006/relationships/slide" Target="slides/slide9.xml"/><Relationship Id="rId59" Type="http://schemas.openxmlformats.org/officeDocument/2006/relationships/font" Target="fonts/FamiljenGrotesk-bold.fntdata"/><Relationship Id="rId14" Type="http://schemas.openxmlformats.org/officeDocument/2006/relationships/slide" Target="slides/slide8.xml"/><Relationship Id="rId58" Type="http://schemas.openxmlformats.org/officeDocument/2006/relationships/font" Target="fonts/FamiljenGrotesk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99af4c4c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399af4c4c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eb8c1aea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5eb8c1ae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b8c1ae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b8c1ae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eb8c1aea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5eb8c1aea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99af4c4ce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99af4c4ce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7e00d7e1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47e00d7e1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7e00d7e1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47e00d7e1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7e00d7e1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47e00d7e1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7e00d7e1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47e00d7e1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7e00d7e1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7e00d7e1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de8f1f7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de8f1f7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7e00d7e1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47e00d7e1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7e00d7e1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7e00d7e1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99af4c4c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399af4c4c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99af4c4c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99af4c4c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99af4c4ce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399af4c4ce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99af4c4c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99af4c4c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99af4c4c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99af4c4c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399af4c4ce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399af4c4ce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399af4c4ce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399af4c4ce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47e00d7e1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47e00d7e1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e8bb1fca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e8bb1fc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2e2e144e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2e2e144e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32e2e144e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32e2e144e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32e2e144e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32e2e144e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2e2e144e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2e2e144e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enter the pin number into the correct place </a:t>
            </a:r>
            <a:r>
              <a:rPr lang="en"/>
              <a:t>within</a:t>
            </a:r>
            <a:r>
              <a:rPr lang="en"/>
              <a:t> the code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4fde23851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4fde23851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32e2e144e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32e2e144e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32e2e144e9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32e2e144e9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2e2e144e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2e2e144e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3cb462204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3cb462204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eb8c1aea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5eb8c1aea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fc20642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4fc20642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aed53ed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6aed53ed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99af4c4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99af4c4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2e2e144e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2e2e144e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99af4c4ce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399af4c4c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99af4c4c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99af4c4c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77" name="Google Shape;177;p3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4" name="Google Shape;184;p3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0" name="Google Shape;190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37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7" name="Google Shape;197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38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38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p38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" name="Google Shape;206;p38"/>
          <p:cNvCxnSpPr>
            <a:stCxn id="207" idx="6"/>
            <a:endCxn id="208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8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8"/>
          <p:cNvCxnSpPr>
            <a:stCxn id="212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8"/>
          <p:cNvCxnSpPr>
            <a:endCxn id="214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8"/>
          <p:cNvCxnSpPr>
            <a:stCxn id="201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8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7" name="Google Shape;217;p38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9" name="Google Shape;219;p38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1" name="Google Shape;221;p38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3" name="Google Shape;223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5" name="Google Shape;225;p3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9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9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9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2" name="Google Shape;232;p39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4" name="Google Shape;234;p39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9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4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48" name="Google Shape;24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7" name="Google Shape;257;p4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61" name="Google Shape;261;p42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5" name="Google Shape;26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3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3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74" name="Google Shape;274;p43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8" name="Google Shape;278;p4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81" name="Google Shape;281;p44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88" name="Google Shape;288;p45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5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9" name="Google Shape;299;p4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46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46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46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14" name="Google Shape;314;p4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7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318" name="Google Shape;318;p47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1" name="Google Shape;321;p4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8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8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9" name="Google Shape;329;p4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9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49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5" name="Google Shape;335;p49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49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38" name="Google Shape;338;p5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0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50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D-myID7guVo" TargetMode="External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1" title="Screenshot 2025-04-23 at 8.44.12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13560000" dist="180975">
              <a:schemeClr val="lt1">
                <a:alpha val="72000"/>
              </a:scheme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Networking, </a:t>
            </a:r>
            <a:r>
              <a:rPr lang="en">
                <a:solidFill>
                  <a:schemeClr val="lt1"/>
                </a:solidFill>
              </a:rPr>
              <a:t>ThingSpeak and Temperature Sensors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0"/>
          <p:cNvSpPr txBox="1"/>
          <p:nvPr/>
        </p:nvSpPr>
        <p:spPr>
          <a:xfrm>
            <a:off x="5022500" y="3660350"/>
            <a:ext cx="34977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And the </a:t>
            </a:r>
            <a:r>
              <a:rPr b="1" lang="en" sz="1800">
                <a:solidFill>
                  <a:schemeClr val="accent4"/>
                </a:solidFill>
              </a:rPr>
              <a:t>temperature sensor</a:t>
            </a:r>
            <a:r>
              <a:rPr b="1" lang="en" sz="1800">
                <a:solidFill>
                  <a:srgbClr val="4F9097"/>
                </a:solidFill>
              </a:rPr>
              <a:t>  </a:t>
            </a:r>
            <a:endParaRPr b="1" sz="1800">
              <a:solidFill>
                <a:srgbClr val="4F90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with the </a:t>
            </a:r>
            <a:r>
              <a:rPr b="1" lang="en" sz="1800">
                <a:solidFill>
                  <a:srgbClr val="4F9097"/>
                </a:solidFill>
              </a:rPr>
              <a:t>VCC pin </a:t>
            </a:r>
            <a:r>
              <a:rPr lang="en" sz="1800">
                <a:solidFill>
                  <a:srgbClr val="4F9097"/>
                </a:solidFill>
              </a:rPr>
              <a:t>on </a:t>
            </a:r>
            <a:r>
              <a:rPr b="1" lang="en" sz="1800">
                <a:solidFill>
                  <a:srgbClr val="BE6427"/>
                </a:solidFill>
              </a:rPr>
              <a:t>b 40</a:t>
            </a:r>
            <a:endParaRPr b="1" sz="1800">
              <a:solidFill>
                <a:srgbClr val="BE642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and </a:t>
            </a:r>
            <a:r>
              <a:rPr b="1" lang="en" sz="1800">
                <a:solidFill>
                  <a:srgbClr val="4F9097"/>
                </a:solidFill>
              </a:rPr>
              <a:t>GND pin </a:t>
            </a:r>
            <a:r>
              <a:rPr b="1" lang="en" sz="1800">
                <a:solidFill>
                  <a:srgbClr val="BE6427"/>
                </a:solidFill>
              </a:rPr>
              <a:t>b 43</a:t>
            </a:r>
            <a:endParaRPr sz="1800"/>
          </a:p>
        </p:txBody>
      </p:sp>
      <p:sp>
        <p:nvSpPr>
          <p:cNvPr id="420" name="Google Shape;420;p60"/>
          <p:cNvSpPr txBox="1"/>
          <p:nvPr/>
        </p:nvSpPr>
        <p:spPr>
          <a:xfrm>
            <a:off x="616050" y="3517050"/>
            <a:ext cx="3145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F9097"/>
                </a:solidFill>
              </a:rPr>
              <a:t>On your breadboard, place the </a:t>
            </a:r>
            <a:r>
              <a:rPr b="1" lang="en" sz="1800">
                <a:solidFill>
                  <a:schemeClr val="accent4"/>
                </a:solidFill>
              </a:rPr>
              <a:t>ESP32</a:t>
            </a:r>
            <a:r>
              <a:rPr b="1" lang="en" sz="1800">
                <a:solidFill>
                  <a:srgbClr val="4F9097"/>
                </a:solidFill>
              </a:rPr>
              <a:t> </a:t>
            </a:r>
            <a:r>
              <a:rPr lang="en" sz="1800">
                <a:solidFill>
                  <a:srgbClr val="4F9097"/>
                </a:solidFill>
              </a:rPr>
              <a:t>with the side on your left on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E6427"/>
                </a:solidFill>
              </a:rPr>
              <a:t>b 10 - b 29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21" name="Google Shape;421;p60" title="0.jpg"/>
          <p:cNvPicPr preferRelativeResize="0"/>
          <p:nvPr/>
        </p:nvPicPr>
        <p:blipFill rotWithShape="1">
          <a:blip r:embed="rId3">
            <a:alphaModFix/>
          </a:blip>
          <a:srcRect b="23106" l="0" r="0" t="23144"/>
          <a:stretch/>
        </p:blipFill>
        <p:spPr>
          <a:xfrm>
            <a:off x="883900" y="432300"/>
            <a:ext cx="7376199" cy="297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1" title="0.jpg"/>
          <p:cNvPicPr preferRelativeResize="0"/>
          <p:nvPr/>
        </p:nvPicPr>
        <p:blipFill rotWithShape="1">
          <a:blip r:embed="rId3">
            <a:alphaModFix/>
          </a:blip>
          <a:srcRect b="21219" l="4223" r="0" t="22148"/>
          <a:stretch/>
        </p:blipFill>
        <p:spPr>
          <a:xfrm>
            <a:off x="1239763" y="146325"/>
            <a:ext cx="6664476" cy="2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/>
        </p:nvSpPr>
        <p:spPr>
          <a:xfrm>
            <a:off x="1239775" y="3229775"/>
            <a:ext cx="28365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Connect the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 </a:t>
            </a:r>
            <a:r>
              <a:rPr b="1" lang="en" sz="1800">
                <a:solidFill>
                  <a:schemeClr val="accent4"/>
                </a:solidFill>
              </a:rPr>
              <a:t>VCC pin</a:t>
            </a:r>
            <a:r>
              <a:rPr lang="en" sz="1800">
                <a:solidFill>
                  <a:srgbClr val="4F9097"/>
                </a:solidFill>
              </a:rPr>
              <a:t> of the sensor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E6427"/>
                </a:solidFill>
              </a:rPr>
              <a:t>b 40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to the </a:t>
            </a:r>
            <a:r>
              <a:rPr lang="en" sz="1800">
                <a:solidFill>
                  <a:schemeClr val="accent4"/>
                </a:solidFill>
              </a:rPr>
              <a:t>ESP32 </a:t>
            </a:r>
            <a:r>
              <a:rPr b="1" lang="en" sz="1800">
                <a:solidFill>
                  <a:schemeClr val="accent4"/>
                </a:solidFill>
              </a:rPr>
              <a:t>3.3V</a:t>
            </a:r>
            <a:r>
              <a:rPr b="1" lang="en" sz="1800">
                <a:solidFill>
                  <a:srgbClr val="4F9097"/>
                </a:solidFill>
              </a:rPr>
              <a:t> pin</a:t>
            </a:r>
            <a:r>
              <a:rPr lang="en" sz="1800">
                <a:solidFill>
                  <a:srgbClr val="4F9097"/>
                </a:solidFill>
              </a:rPr>
              <a:t> 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E6427"/>
                </a:solidFill>
              </a:rPr>
              <a:t>a</a:t>
            </a:r>
            <a:r>
              <a:rPr b="1" lang="en" sz="1800">
                <a:solidFill>
                  <a:srgbClr val="BE6427"/>
                </a:solidFill>
              </a:rPr>
              <a:t> 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9" name="Google Shape;429;p61"/>
          <p:cNvSpPr txBox="1"/>
          <p:nvPr/>
        </p:nvSpPr>
        <p:spPr>
          <a:xfrm>
            <a:off x="5174250" y="3486325"/>
            <a:ext cx="273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By placing a </a:t>
            </a:r>
            <a:r>
              <a:rPr b="1" lang="en" sz="1800">
                <a:solidFill>
                  <a:srgbClr val="4F9097"/>
                </a:solidFill>
              </a:rPr>
              <a:t>wire</a:t>
            </a:r>
            <a:r>
              <a:rPr lang="en" sz="1800">
                <a:solidFill>
                  <a:srgbClr val="4F9097"/>
                </a:solidFill>
              </a:rPr>
              <a:t> from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E6427"/>
                </a:solidFill>
              </a:rPr>
              <a:t>a</a:t>
            </a:r>
            <a:r>
              <a:rPr b="1" lang="en" sz="1800">
                <a:solidFill>
                  <a:srgbClr val="BE6427"/>
                </a:solidFill>
              </a:rPr>
              <a:t> 10</a:t>
            </a:r>
            <a:endParaRPr b="1" sz="1800">
              <a:solidFill>
                <a:srgbClr val="BE642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to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E6427"/>
                </a:solidFill>
              </a:rPr>
              <a:t>e</a:t>
            </a:r>
            <a:r>
              <a:rPr b="1" lang="en" sz="1800">
                <a:solidFill>
                  <a:srgbClr val="BE6427"/>
                </a:solidFill>
              </a:rPr>
              <a:t> 40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0" name="Google Shape;430;p61"/>
          <p:cNvPicPr preferRelativeResize="0"/>
          <p:nvPr/>
        </p:nvPicPr>
        <p:blipFill rotWithShape="1">
          <a:blip r:embed="rId4">
            <a:alphaModFix/>
          </a:blip>
          <a:srcRect b="7654" l="75581" r="7122" t="74257"/>
          <a:stretch/>
        </p:blipFill>
        <p:spPr>
          <a:xfrm>
            <a:off x="7816100" y="4352500"/>
            <a:ext cx="1243850" cy="7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/>
          <p:nvPr/>
        </p:nvSpPr>
        <p:spPr>
          <a:xfrm>
            <a:off x="6925100" y="4429750"/>
            <a:ext cx="8910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BE64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62" title="0.jpg"/>
          <p:cNvPicPr preferRelativeResize="0"/>
          <p:nvPr/>
        </p:nvPicPr>
        <p:blipFill rotWithShape="1">
          <a:blip r:embed="rId3">
            <a:alphaModFix/>
          </a:blip>
          <a:srcRect b="19016" l="3926" r="7444" t="27550"/>
          <a:stretch/>
        </p:blipFill>
        <p:spPr>
          <a:xfrm>
            <a:off x="1533800" y="168100"/>
            <a:ext cx="6076399" cy="274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2"/>
          <p:cNvSpPr txBox="1"/>
          <p:nvPr/>
        </p:nvSpPr>
        <p:spPr>
          <a:xfrm>
            <a:off x="1533800" y="3078125"/>
            <a:ext cx="2713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Connect the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4"/>
                </a:solidFill>
              </a:rPr>
              <a:t>Signal pin</a:t>
            </a:r>
            <a:r>
              <a:rPr lang="en" sz="1800">
                <a:solidFill>
                  <a:srgbClr val="4F9097"/>
                </a:solidFill>
              </a:rPr>
              <a:t> of the sensor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E6427"/>
                </a:solidFill>
              </a:rPr>
              <a:t>a</a:t>
            </a:r>
            <a:r>
              <a:rPr b="1" lang="en" sz="1800">
                <a:solidFill>
                  <a:srgbClr val="BE6427"/>
                </a:solidFill>
              </a:rPr>
              <a:t> 41</a:t>
            </a:r>
            <a:r>
              <a:rPr lang="en" sz="1800">
                <a:solidFill>
                  <a:srgbClr val="4F9097"/>
                </a:solidFill>
              </a:rPr>
              <a:t> 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to the ESP32 </a:t>
            </a:r>
            <a:r>
              <a:rPr b="1" lang="en" sz="1800">
                <a:solidFill>
                  <a:srgbClr val="4F9097"/>
                </a:solidFill>
              </a:rPr>
              <a:t>GPIO 32</a:t>
            </a:r>
            <a:r>
              <a:rPr lang="en" sz="1800">
                <a:solidFill>
                  <a:srgbClr val="4F9097"/>
                </a:solidFill>
              </a:rPr>
              <a:t> 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E6427"/>
                </a:solidFill>
              </a:rPr>
              <a:t>b</a:t>
            </a:r>
            <a:r>
              <a:rPr b="1" lang="en" sz="1800">
                <a:solidFill>
                  <a:srgbClr val="BE6427"/>
                </a:solidFill>
              </a:rPr>
              <a:t>16</a:t>
            </a:r>
            <a:endParaRPr sz="1800"/>
          </a:p>
        </p:txBody>
      </p:sp>
      <p:sp>
        <p:nvSpPr>
          <p:cNvPr id="439" name="Google Shape;439;p62"/>
          <p:cNvSpPr txBox="1"/>
          <p:nvPr/>
        </p:nvSpPr>
        <p:spPr>
          <a:xfrm>
            <a:off x="4610200" y="3443575"/>
            <a:ext cx="3000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F9097"/>
                </a:solidFill>
              </a:rPr>
              <a:t>By placing a </a:t>
            </a:r>
            <a:r>
              <a:rPr b="1" lang="en" sz="1800">
                <a:solidFill>
                  <a:srgbClr val="4F9097"/>
                </a:solidFill>
              </a:rPr>
              <a:t>wire</a:t>
            </a:r>
            <a:r>
              <a:rPr lang="en" sz="1800">
                <a:solidFill>
                  <a:srgbClr val="4F9097"/>
                </a:solidFill>
              </a:rPr>
              <a:t> from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E6427"/>
                </a:solidFill>
              </a:rPr>
              <a:t>e</a:t>
            </a:r>
            <a:r>
              <a:rPr b="1" lang="en" sz="1800">
                <a:solidFill>
                  <a:srgbClr val="BE6427"/>
                </a:solidFill>
              </a:rPr>
              <a:t> 41</a:t>
            </a:r>
            <a:endParaRPr b="1" sz="1800">
              <a:solidFill>
                <a:srgbClr val="BE642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F9097"/>
                </a:solidFill>
              </a:rPr>
              <a:t>to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E6427"/>
                </a:solidFill>
              </a:rPr>
              <a:t>a</a:t>
            </a:r>
            <a:r>
              <a:rPr b="1" lang="en" sz="1800">
                <a:solidFill>
                  <a:srgbClr val="BE6427"/>
                </a:solidFill>
              </a:rPr>
              <a:t> 16</a:t>
            </a:r>
            <a:endParaRPr sz="1800"/>
          </a:p>
        </p:txBody>
      </p:sp>
      <p:pic>
        <p:nvPicPr>
          <p:cNvPr id="440" name="Google Shape;440;p62"/>
          <p:cNvPicPr preferRelativeResize="0"/>
          <p:nvPr/>
        </p:nvPicPr>
        <p:blipFill rotWithShape="1">
          <a:blip r:embed="rId4">
            <a:alphaModFix/>
          </a:blip>
          <a:srcRect b="7654" l="75581" r="7122" t="74257"/>
          <a:stretch/>
        </p:blipFill>
        <p:spPr>
          <a:xfrm>
            <a:off x="7816100" y="4352500"/>
            <a:ext cx="1243850" cy="7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2"/>
          <p:cNvSpPr/>
          <p:nvPr/>
        </p:nvSpPr>
        <p:spPr>
          <a:xfrm>
            <a:off x="6925100" y="4564225"/>
            <a:ext cx="8910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BE64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3" title="0.jpg"/>
          <p:cNvPicPr preferRelativeResize="0"/>
          <p:nvPr/>
        </p:nvPicPr>
        <p:blipFill rotWithShape="1">
          <a:blip r:embed="rId3">
            <a:alphaModFix/>
          </a:blip>
          <a:srcRect b="21821" l="2260" r="12108" t="27264"/>
          <a:stretch/>
        </p:blipFill>
        <p:spPr>
          <a:xfrm>
            <a:off x="1457112" y="339249"/>
            <a:ext cx="6229774" cy="27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3"/>
          <p:cNvSpPr txBox="1"/>
          <p:nvPr/>
        </p:nvSpPr>
        <p:spPr>
          <a:xfrm>
            <a:off x="1457100" y="3118050"/>
            <a:ext cx="2509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F9097"/>
                </a:solidFill>
              </a:rPr>
              <a:t>Finally, </a:t>
            </a:r>
            <a:r>
              <a:rPr b="1" lang="en" sz="1800">
                <a:solidFill>
                  <a:schemeClr val="accent4"/>
                </a:solidFill>
              </a:rPr>
              <a:t>GND pin</a:t>
            </a:r>
            <a:r>
              <a:rPr lang="en" sz="1800">
                <a:solidFill>
                  <a:srgbClr val="4F9097"/>
                </a:solidFill>
              </a:rPr>
              <a:t> of the sensor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E6427"/>
                </a:solidFill>
              </a:rPr>
              <a:t>a</a:t>
            </a:r>
            <a:r>
              <a:rPr b="1" lang="en" sz="1800">
                <a:solidFill>
                  <a:srgbClr val="BE6427"/>
                </a:solidFill>
              </a:rPr>
              <a:t> 43</a:t>
            </a:r>
            <a:r>
              <a:rPr lang="en" sz="1800">
                <a:solidFill>
                  <a:srgbClr val="4F9097"/>
                </a:solidFill>
              </a:rPr>
              <a:t> 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F9097"/>
                </a:solidFill>
              </a:rPr>
              <a:t>to the </a:t>
            </a:r>
            <a:r>
              <a:rPr b="1" lang="en" sz="1800">
                <a:solidFill>
                  <a:srgbClr val="4F9097"/>
                </a:solidFill>
              </a:rPr>
              <a:t>GND pin</a:t>
            </a:r>
            <a:r>
              <a:rPr lang="en" sz="1800">
                <a:solidFill>
                  <a:srgbClr val="4F9097"/>
                </a:solidFill>
              </a:rPr>
              <a:t> ESP32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E6427"/>
                </a:solidFill>
              </a:rPr>
              <a:t>b</a:t>
            </a:r>
            <a:r>
              <a:rPr b="1" lang="en" sz="1800">
                <a:solidFill>
                  <a:srgbClr val="BE6427"/>
                </a:solidFill>
              </a:rPr>
              <a:t> 23</a:t>
            </a:r>
            <a:endParaRPr sz="1800"/>
          </a:p>
        </p:txBody>
      </p:sp>
      <p:sp>
        <p:nvSpPr>
          <p:cNvPr id="448" name="Google Shape;448;p63"/>
          <p:cNvSpPr txBox="1"/>
          <p:nvPr/>
        </p:nvSpPr>
        <p:spPr>
          <a:xfrm>
            <a:off x="5025850" y="3395000"/>
            <a:ext cx="2661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By placing a wire from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E6427"/>
                </a:solidFill>
              </a:rPr>
              <a:t>e</a:t>
            </a:r>
            <a:r>
              <a:rPr b="1" lang="en" sz="1800">
                <a:solidFill>
                  <a:srgbClr val="BE6427"/>
                </a:solidFill>
              </a:rPr>
              <a:t> 43</a:t>
            </a:r>
            <a:endParaRPr b="1" sz="1800">
              <a:solidFill>
                <a:srgbClr val="BE642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F9097"/>
                </a:solidFill>
              </a:rPr>
              <a:t>to </a:t>
            </a:r>
            <a:endParaRPr sz="1800">
              <a:solidFill>
                <a:srgbClr val="4F90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E6427"/>
                </a:solidFill>
              </a:rPr>
              <a:t>a</a:t>
            </a:r>
            <a:r>
              <a:rPr b="1" lang="en" sz="1800">
                <a:solidFill>
                  <a:srgbClr val="BE6427"/>
                </a:solidFill>
              </a:rPr>
              <a:t> 23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49" name="Google Shape;449;p63"/>
          <p:cNvPicPr preferRelativeResize="0"/>
          <p:nvPr/>
        </p:nvPicPr>
        <p:blipFill rotWithShape="1">
          <a:blip r:embed="rId4">
            <a:alphaModFix/>
          </a:blip>
          <a:srcRect b="7654" l="75581" r="7122" t="74257"/>
          <a:stretch/>
        </p:blipFill>
        <p:spPr>
          <a:xfrm>
            <a:off x="7816100" y="4352500"/>
            <a:ext cx="1243850" cy="7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6925100" y="4812500"/>
            <a:ext cx="8910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BE64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4"/>
          <p:cNvPicPr preferRelativeResize="0"/>
          <p:nvPr/>
        </p:nvPicPr>
        <p:blipFill rotWithShape="1">
          <a:blip r:embed="rId3">
            <a:alphaModFix/>
          </a:blip>
          <a:srcRect b="77571" l="0" r="249" t="6205"/>
          <a:stretch/>
        </p:blipFill>
        <p:spPr>
          <a:xfrm>
            <a:off x="802850" y="786025"/>
            <a:ext cx="7538301" cy="13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/>
          <p:nvPr/>
        </p:nvSpPr>
        <p:spPr>
          <a:xfrm>
            <a:off x="2149175" y="1436438"/>
            <a:ext cx="555900" cy="20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5"/>
          <p:cNvPicPr preferRelativeResize="0"/>
          <p:nvPr/>
        </p:nvPicPr>
        <p:blipFill rotWithShape="1">
          <a:blip r:embed="rId3">
            <a:alphaModFix/>
          </a:blip>
          <a:srcRect b="69311" l="0" r="249" t="6204"/>
          <a:stretch/>
        </p:blipFill>
        <p:spPr>
          <a:xfrm>
            <a:off x="802850" y="786025"/>
            <a:ext cx="7538301" cy="20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5"/>
          <p:cNvSpPr txBox="1"/>
          <p:nvPr/>
        </p:nvSpPr>
        <p:spPr>
          <a:xfrm>
            <a:off x="1456088" y="2850400"/>
            <a:ext cx="629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endParaRPr b="1" sz="18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3" name="Google Shape;463;p65"/>
          <p:cNvSpPr txBox="1"/>
          <p:nvPr/>
        </p:nvSpPr>
        <p:spPr>
          <a:xfrm>
            <a:off x="963300" y="3191875"/>
            <a:ext cx="151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9097"/>
                </a:solidFill>
              </a:rPr>
              <a:t>This now means the following code:</a:t>
            </a:r>
            <a:endParaRPr sz="1300">
              <a:solidFill>
                <a:srgbClr val="4F9097"/>
              </a:solidFill>
            </a:endParaRPr>
          </a:p>
        </p:txBody>
      </p:sp>
      <p:sp>
        <p:nvSpPr>
          <p:cNvPr id="464" name="Google Shape;464;p65"/>
          <p:cNvSpPr txBox="1"/>
          <p:nvPr/>
        </p:nvSpPr>
        <p:spPr>
          <a:xfrm>
            <a:off x="2926363" y="2850400"/>
            <a:ext cx="629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endParaRPr b="1" sz="18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5" name="Google Shape;465;p65"/>
          <p:cNvSpPr txBox="1"/>
          <p:nvPr/>
        </p:nvSpPr>
        <p:spPr>
          <a:xfrm>
            <a:off x="2608350" y="3191875"/>
            <a:ext cx="12657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9097"/>
                </a:solidFill>
              </a:rPr>
              <a:t>Working with a dht sensor</a:t>
            </a:r>
            <a:endParaRPr sz="1300">
              <a:solidFill>
                <a:srgbClr val="4F9097"/>
              </a:solidFill>
            </a:endParaRPr>
          </a:p>
        </p:txBody>
      </p:sp>
      <p:sp>
        <p:nvSpPr>
          <p:cNvPr id="466" name="Google Shape;466;p65"/>
          <p:cNvSpPr txBox="1"/>
          <p:nvPr/>
        </p:nvSpPr>
        <p:spPr>
          <a:xfrm>
            <a:off x="3856200" y="2850400"/>
            <a:ext cx="25716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(DHTPIN, DHTTYPE)</a:t>
            </a:r>
            <a:endParaRPr b="1" sz="18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7" name="Google Shape;467;p65"/>
          <p:cNvSpPr txBox="1"/>
          <p:nvPr/>
        </p:nvSpPr>
        <p:spPr>
          <a:xfrm>
            <a:off x="6873150" y="2904000"/>
            <a:ext cx="3933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8" name="Google Shape;468;p65"/>
          <p:cNvSpPr txBox="1"/>
          <p:nvPr/>
        </p:nvSpPr>
        <p:spPr>
          <a:xfrm>
            <a:off x="3856200" y="3191875"/>
            <a:ext cx="1063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9097"/>
                </a:solidFill>
              </a:rPr>
              <a:t>In this location</a:t>
            </a:r>
            <a:endParaRPr sz="1300">
              <a:solidFill>
                <a:srgbClr val="4F9097"/>
              </a:solidFill>
            </a:endParaRPr>
          </a:p>
        </p:txBody>
      </p:sp>
      <p:sp>
        <p:nvSpPr>
          <p:cNvPr id="469" name="Google Shape;469;p65"/>
          <p:cNvSpPr txBox="1"/>
          <p:nvPr/>
        </p:nvSpPr>
        <p:spPr>
          <a:xfrm>
            <a:off x="3754950" y="3714175"/>
            <a:ext cx="12657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</a:rPr>
              <a:t>Pin 32</a:t>
            </a:r>
            <a:endParaRPr sz="1300">
              <a:solidFill>
                <a:srgbClr val="CCCCCC"/>
              </a:solidFill>
            </a:endParaRPr>
          </a:p>
        </p:txBody>
      </p:sp>
      <p:sp>
        <p:nvSpPr>
          <p:cNvPr id="470" name="Google Shape;470;p65"/>
          <p:cNvSpPr txBox="1"/>
          <p:nvPr/>
        </p:nvSpPr>
        <p:spPr>
          <a:xfrm>
            <a:off x="5197200" y="3191875"/>
            <a:ext cx="1063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9097"/>
                </a:solidFill>
              </a:rPr>
              <a:t>And this type</a:t>
            </a:r>
            <a:endParaRPr sz="1300">
              <a:solidFill>
                <a:srgbClr val="4F9097"/>
              </a:solidFill>
            </a:endParaRPr>
          </a:p>
        </p:txBody>
      </p:sp>
      <p:sp>
        <p:nvSpPr>
          <p:cNvPr id="471" name="Google Shape;471;p65"/>
          <p:cNvSpPr txBox="1"/>
          <p:nvPr/>
        </p:nvSpPr>
        <p:spPr>
          <a:xfrm>
            <a:off x="5095950" y="3714175"/>
            <a:ext cx="12657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</a:rPr>
              <a:t>DHT 11</a:t>
            </a:r>
            <a:endParaRPr sz="1300">
              <a:solidFill>
                <a:srgbClr val="CCCCCC"/>
              </a:solidFill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6538200" y="3191875"/>
            <a:ext cx="1063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F9097"/>
                </a:solidFill>
              </a:rPr>
              <a:t>.</a:t>
            </a:r>
            <a:endParaRPr sz="2700">
              <a:solidFill>
                <a:srgbClr val="4F909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050" y="472875"/>
            <a:ext cx="4743900" cy="22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6"/>
          <p:cNvSpPr txBox="1"/>
          <p:nvPr/>
        </p:nvSpPr>
        <p:spPr>
          <a:xfrm>
            <a:off x="2100750" y="2707025"/>
            <a:ext cx="494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Digital Humidity and Temperature </a:t>
            </a:r>
            <a:r>
              <a:rPr lang="en" sz="2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(DHT)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7"/>
          <p:cNvPicPr preferRelativeResize="0"/>
          <p:nvPr/>
        </p:nvPicPr>
        <p:blipFill rotWithShape="1">
          <a:blip r:embed="rId3">
            <a:alphaModFix/>
          </a:blip>
          <a:srcRect b="59302" l="0" r="249" t="6205"/>
          <a:stretch/>
        </p:blipFill>
        <p:spPr>
          <a:xfrm>
            <a:off x="802838" y="786025"/>
            <a:ext cx="7538325" cy="290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8"/>
          <p:cNvPicPr preferRelativeResize="0"/>
          <p:nvPr/>
        </p:nvPicPr>
        <p:blipFill rotWithShape="1">
          <a:blip r:embed="rId3">
            <a:alphaModFix/>
          </a:blip>
          <a:srcRect b="44451" l="0" r="0" t="40868"/>
          <a:stretch/>
        </p:blipFill>
        <p:spPr>
          <a:xfrm>
            <a:off x="936351" y="922850"/>
            <a:ext cx="7271300" cy="11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8"/>
          <p:cNvSpPr/>
          <p:nvPr/>
        </p:nvSpPr>
        <p:spPr>
          <a:xfrm>
            <a:off x="1713850" y="1202875"/>
            <a:ext cx="515700" cy="194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490" name="Google Shape;490;p68"/>
          <p:cNvSpPr/>
          <p:nvPr/>
        </p:nvSpPr>
        <p:spPr>
          <a:xfrm>
            <a:off x="1464425" y="1616475"/>
            <a:ext cx="515700" cy="194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491" name="Google Shape;491;p68"/>
          <p:cNvSpPr txBox="1"/>
          <p:nvPr/>
        </p:nvSpPr>
        <p:spPr>
          <a:xfrm>
            <a:off x="2624675" y="2816925"/>
            <a:ext cx="3857700" cy="507900"/>
          </a:xfrm>
          <a:prstGeom prst="rect">
            <a:avLst/>
          </a:prstGeom>
          <a:noFill/>
          <a:ln cap="flat" cmpd="sng" w="28575">
            <a:solidFill>
              <a:srgbClr val="4F90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.begin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9"/>
          <p:cNvPicPr preferRelativeResize="0"/>
          <p:nvPr/>
        </p:nvPicPr>
        <p:blipFill rotWithShape="1">
          <a:blip r:embed="rId3">
            <a:alphaModFix/>
          </a:blip>
          <a:srcRect b="33611" l="0" r="0" t="56080"/>
          <a:stretch/>
        </p:blipFill>
        <p:spPr>
          <a:xfrm>
            <a:off x="909750" y="521500"/>
            <a:ext cx="7322350" cy="8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/>
          <p:nvPr/>
        </p:nvSpPr>
        <p:spPr>
          <a:xfrm>
            <a:off x="2939450" y="786800"/>
            <a:ext cx="1145400" cy="20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9"/>
          <p:cNvSpPr/>
          <p:nvPr/>
        </p:nvSpPr>
        <p:spPr>
          <a:xfrm>
            <a:off x="3193950" y="1032950"/>
            <a:ext cx="1378200" cy="20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9"/>
          <p:cNvSpPr/>
          <p:nvPr/>
        </p:nvSpPr>
        <p:spPr>
          <a:xfrm>
            <a:off x="2576150" y="786800"/>
            <a:ext cx="363300" cy="20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9"/>
          <p:cNvSpPr/>
          <p:nvPr/>
        </p:nvSpPr>
        <p:spPr>
          <a:xfrm>
            <a:off x="2830650" y="1032950"/>
            <a:ext cx="363300" cy="20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225" y="2286200"/>
            <a:ext cx="4781550" cy="314325"/>
          </a:xfrm>
          <a:prstGeom prst="rect">
            <a:avLst/>
          </a:prstGeom>
          <a:noFill/>
          <a:ln cap="flat" cmpd="sng" w="38100">
            <a:solidFill>
              <a:srgbClr val="4F909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2" title="Screenshot 2025-04-23 at 8.55.5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" y="0"/>
            <a:ext cx="9058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0"/>
          <p:cNvPicPr preferRelativeResize="0"/>
          <p:nvPr/>
        </p:nvPicPr>
        <p:blipFill rotWithShape="1">
          <a:blip r:embed="rId3">
            <a:alphaModFix/>
          </a:blip>
          <a:srcRect b="18822" l="0" r="0" t="56080"/>
          <a:stretch/>
        </p:blipFill>
        <p:spPr>
          <a:xfrm>
            <a:off x="909750" y="521500"/>
            <a:ext cx="7322350" cy="205025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0"/>
          <p:cNvSpPr/>
          <p:nvPr/>
        </p:nvSpPr>
        <p:spPr>
          <a:xfrm>
            <a:off x="2266500" y="1880200"/>
            <a:ext cx="663300" cy="15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1"/>
          <p:cNvPicPr preferRelativeResize="0"/>
          <p:nvPr/>
        </p:nvPicPr>
        <p:blipFill rotWithShape="1">
          <a:blip r:embed="rId3">
            <a:alphaModFix/>
          </a:blip>
          <a:srcRect b="0" l="0" r="0" t="56080"/>
          <a:stretch/>
        </p:blipFill>
        <p:spPr>
          <a:xfrm>
            <a:off x="909750" y="521500"/>
            <a:ext cx="7322350" cy="3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463" y="4241800"/>
            <a:ext cx="4036914" cy="7292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p71"/>
          <p:cNvSpPr/>
          <p:nvPr/>
        </p:nvSpPr>
        <p:spPr>
          <a:xfrm>
            <a:off x="2280325" y="3117675"/>
            <a:ext cx="891600" cy="15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2"/>
          <p:cNvSpPr txBox="1"/>
          <p:nvPr/>
        </p:nvSpPr>
        <p:spPr>
          <a:xfrm>
            <a:off x="156900" y="81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3"/>
          <p:cNvSpPr txBox="1"/>
          <p:nvPr/>
        </p:nvSpPr>
        <p:spPr>
          <a:xfrm>
            <a:off x="311700" y="134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31" name="Google Shape;53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051" y="3585250"/>
            <a:ext cx="7397899" cy="6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4"/>
          <p:cNvSpPr txBox="1"/>
          <p:nvPr/>
        </p:nvSpPr>
        <p:spPr>
          <a:xfrm>
            <a:off x="311700" y="219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6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55" name="Google Shape;5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6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PART 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8" name="Google Shape;578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DHT11 Temperature Sensor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9" name="Google Shape;5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200">
                <a:solidFill>
                  <a:schemeClr val="dk1"/>
                </a:solidFill>
              </a:rPr>
              <a:t>THINGSPEAK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ctrTitle"/>
          </p:nvPr>
        </p:nvSpPr>
        <p:spPr>
          <a:xfrm>
            <a:off x="111725" y="508500"/>
            <a:ext cx="8596800" cy="45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t/>
            </a:r>
            <a:endParaRPr sz="1300">
              <a:solidFill>
                <a:srgbClr val="00FFFF"/>
              </a:solidFill>
            </a:endParaRPr>
          </a:p>
          <a:p>
            <a:pPr indent="-31559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en" sz="1522">
                <a:solidFill>
                  <a:srgbClr val="00FFFF"/>
                </a:solidFill>
              </a:rPr>
              <a:t>Look Around the Room</a:t>
            </a:r>
            <a:br>
              <a:rPr lang="en" sz="1522">
                <a:solidFill>
                  <a:srgbClr val="00FFFF"/>
                </a:solidFill>
              </a:rPr>
            </a:br>
            <a:r>
              <a:rPr lang="en" sz="1522">
                <a:solidFill>
                  <a:srgbClr val="00FFFF"/>
                </a:solidFill>
              </a:rPr>
              <a:t>There are posters displayed all around the room. Each poster has two parts:</a:t>
            </a:r>
            <a:endParaRPr sz="1522">
              <a:solidFill>
                <a:srgbClr val="00FFFF"/>
              </a:solidFill>
            </a:endParaRPr>
          </a:p>
          <a:p>
            <a:pPr indent="-3155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○"/>
            </a:pPr>
            <a:r>
              <a:rPr lang="en" sz="1522">
                <a:solidFill>
                  <a:srgbClr val="00FFFF"/>
                </a:solidFill>
              </a:rPr>
              <a:t>Top section: An answer</a:t>
            </a:r>
            <a:endParaRPr sz="1522">
              <a:solidFill>
                <a:srgbClr val="00FFFF"/>
              </a:solidFill>
            </a:endParaRPr>
          </a:p>
          <a:p>
            <a:pPr indent="-3155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○"/>
            </a:pPr>
            <a:r>
              <a:rPr lang="en" sz="1522">
                <a:solidFill>
                  <a:srgbClr val="00FFFF"/>
                </a:solidFill>
              </a:rPr>
              <a:t>Bottom section: A question</a:t>
            </a:r>
            <a:endParaRPr sz="1522">
              <a:solidFill>
                <a:srgbClr val="00FFFF"/>
              </a:solidFill>
            </a:endParaRPr>
          </a:p>
          <a:p>
            <a:pPr indent="-31559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en" sz="1522">
                <a:solidFill>
                  <a:srgbClr val="00FFFF"/>
                </a:solidFill>
              </a:rPr>
              <a:t>Start with Any Poster (no more than 2 students per poster)</a:t>
            </a:r>
            <a:endParaRPr sz="1522">
              <a:solidFill>
                <a:srgbClr val="00FFFF"/>
              </a:solidFill>
            </a:endParaRPr>
          </a:p>
          <a:p>
            <a:pPr indent="-3155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○"/>
            </a:pPr>
            <a:r>
              <a:rPr lang="en" sz="1522">
                <a:solidFill>
                  <a:srgbClr val="00FFFF"/>
                </a:solidFill>
              </a:rPr>
              <a:t>Read the question at the bottom of the poster and record the number.</a:t>
            </a:r>
            <a:endParaRPr sz="1522">
              <a:solidFill>
                <a:srgbClr val="00FFFF"/>
              </a:solidFill>
            </a:endParaRPr>
          </a:p>
          <a:p>
            <a:pPr indent="-31559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en" sz="1522">
                <a:solidFill>
                  <a:srgbClr val="00FFFF"/>
                </a:solidFill>
              </a:rPr>
              <a:t>Find the Matching Answer</a:t>
            </a:r>
            <a:endParaRPr sz="1522">
              <a:solidFill>
                <a:srgbClr val="00FFFF"/>
              </a:solidFill>
            </a:endParaRPr>
          </a:p>
          <a:p>
            <a:pPr indent="-3155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○"/>
            </a:pPr>
            <a:r>
              <a:rPr lang="en" sz="1522">
                <a:solidFill>
                  <a:srgbClr val="00FFFF"/>
                </a:solidFill>
              </a:rPr>
              <a:t>Search the room for the poster that has the correct answer to that question at the top and record the answer.</a:t>
            </a:r>
            <a:endParaRPr sz="1522">
              <a:solidFill>
                <a:srgbClr val="00FFFF"/>
              </a:solidFill>
            </a:endParaRPr>
          </a:p>
          <a:p>
            <a:pPr indent="-31559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en" sz="1522">
                <a:solidFill>
                  <a:srgbClr val="00FFFF"/>
                </a:solidFill>
              </a:rPr>
              <a:t>Continue the Chain</a:t>
            </a:r>
            <a:endParaRPr sz="1522">
              <a:solidFill>
                <a:srgbClr val="00FFFF"/>
              </a:solidFill>
            </a:endParaRPr>
          </a:p>
          <a:p>
            <a:pPr indent="-3155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○"/>
            </a:pPr>
            <a:r>
              <a:rPr lang="en" sz="1522">
                <a:solidFill>
                  <a:srgbClr val="00FFFF"/>
                </a:solidFill>
              </a:rPr>
              <a:t>Once you find the matching answer, read the new question at the bottom of that poster.</a:t>
            </a:r>
            <a:br>
              <a:rPr lang="en" sz="1522">
                <a:solidFill>
                  <a:srgbClr val="00FFFF"/>
                </a:solidFill>
              </a:rPr>
            </a:br>
            <a:r>
              <a:rPr lang="en" sz="1522">
                <a:solidFill>
                  <a:srgbClr val="00FFFF"/>
                </a:solidFill>
              </a:rPr>
              <a:t>Repeat the process—look for the next correct answer.</a:t>
            </a:r>
            <a:endParaRPr sz="1522">
              <a:solidFill>
                <a:srgbClr val="00FFFF"/>
              </a:solidFill>
            </a:endParaRPr>
          </a:p>
          <a:p>
            <a:pPr indent="-31559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en" sz="1522">
                <a:solidFill>
                  <a:srgbClr val="00FFFF"/>
                </a:solidFill>
              </a:rPr>
              <a:t>Track Your Progress</a:t>
            </a:r>
            <a:endParaRPr sz="1522">
              <a:solidFill>
                <a:srgbClr val="00FFFF"/>
              </a:solidFill>
            </a:endParaRPr>
          </a:p>
          <a:p>
            <a:pPr indent="-3155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○"/>
            </a:pPr>
            <a:r>
              <a:rPr lang="en" sz="1522">
                <a:solidFill>
                  <a:srgbClr val="00FFFF"/>
                </a:solidFill>
              </a:rPr>
              <a:t>Use the scavenger hunt sheet provided to record each step (question and matching answer).</a:t>
            </a:r>
            <a:endParaRPr sz="1522">
              <a:solidFill>
                <a:srgbClr val="00FFFF"/>
              </a:solidFill>
            </a:endParaRPr>
          </a:p>
          <a:p>
            <a:pPr indent="-31559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en" sz="1522">
                <a:solidFill>
                  <a:srgbClr val="00FFFF"/>
                </a:solidFill>
              </a:rPr>
              <a:t>Finish the Hunt</a:t>
            </a:r>
            <a:endParaRPr sz="1522">
              <a:solidFill>
                <a:srgbClr val="00FFFF"/>
              </a:solidFill>
            </a:endParaRPr>
          </a:p>
          <a:p>
            <a:pPr indent="-3155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○"/>
            </a:pPr>
            <a:r>
              <a:rPr lang="en" sz="1522">
                <a:solidFill>
                  <a:srgbClr val="00FFFF"/>
                </a:solidFill>
              </a:rPr>
              <a:t>The scavenger hunt ends when 10 minutes have passed. (Hint: You should return to the starting question or complete the full loop.)</a:t>
            </a:r>
            <a:endParaRPr sz="1522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FFFF"/>
              </a:solidFill>
            </a:endParaRPr>
          </a:p>
        </p:txBody>
      </p:sp>
      <p:sp>
        <p:nvSpPr>
          <p:cNvPr id="365" name="Google Shape;365;p53"/>
          <p:cNvSpPr txBox="1"/>
          <p:nvPr>
            <p:ph idx="1" type="subTitle"/>
          </p:nvPr>
        </p:nvSpPr>
        <p:spPr>
          <a:xfrm>
            <a:off x="35975" y="212825"/>
            <a:ext cx="62049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Scavenger</a:t>
            </a:r>
            <a:r>
              <a:rPr lang="en" u="sng">
                <a:solidFill>
                  <a:schemeClr val="lt1"/>
                </a:solidFill>
              </a:rPr>
              <a:t> Hunt Review Game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53"/>
          <p:cNvSpPr txBox="1"/>
          <p:nvPr/>
        </p:nvSpPr>
        <p:spPr>
          <a:xfrm>
            <a:off x="1373075" y="4629825"/>
            <a:ext cx="3530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7" name="Google Shape;367;p53" title="Screenshot 2025-04-23 at 10.06.35 PM.png"/>
          <p:cNvPicPr preferRelativeResize="0"/>
          <p:nvPr/>
        </p:nvPicPr>
        <p:blipFill rotWithShape="1">
          <a:blip r:embed="rId3">
            <a:alphaModFix/>
          </a:blip>
          <a:srcRect b="0" l="4253" r="-2254" t="0"/>
          <a:stretch/>
        </p:blipFill>
        <p:spPr>
          <a:xfrm>
            <a:off x="6526925" y="0"/>
            <a:ext cx="2618000" cy="19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" y="77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0"/>
          <p:cNvSpPr txBox="1"/>
          <p:nvPr/>
        </p:nvSpPr>
        <p:spPr>
          <a:xfrm>
            <a:off x="204700" y="229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several components&#10;&#10;Description automatically generated" id="594" name="Google Shape;5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0"/>
            <a:ext cx="6800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81"/>
          <p:cNvSpPr txBox="1"/>
          <p:nvPr/>
        </p:nvSpPr>
        <p:spPr>
          <a:xfrm>
            <a:off x="1080700" y="127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blue pin&#10;&#10;Description automatically generated" id="602" name="Google Shape;60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325"/>
            <a:ext cx="91440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2"/>
          <p:cNvSpPr txBox="1"/>
          <p:nvPr/>
        </p:nvSpPr>
        <p:spPr>
          <a:xfrm>
            <a:off x="267250" y="404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83"/>
          <p:cNvSpPr txBox="1"/>
          <p:nvPr/>
        </p:nvSpPr>
        <p:spPr>
          <a:xfrm>
            <a:off x="242250" y="285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611" name="Google Shape;611;p83"/>
          <p:cNvGrpSpPr/>
          <p:nvPr/>
        </p:nvGrpSpPr>
        <p:grpSpPr>
          <a:xfrm>
            <a:off x="0" y="400450"/>
            <a:ext cx="9144000" cy="4342575"/>
            <a:chOff x="0" y="400450"/>
            <a:chExt cx="9144000" cy="4342575"/>
          </a:xfrm>
        </p:grpSpPr>
        <p:pic>
          <p:nvPicPr>
            <p:cNvPr descr="A screenshot of a computer&#10;&#10;Description automatically generated" id="612" name="Google Shape;612;p83"/>
            <p:cNvPicPr preferRelativeResize="0"/>
            <p:nvPr/>
          </p:nvPicPr>
          <p:blipFill rotWithShape="1">
            <a:blip r:embed="rId3">
              <a:alphaModFix/>
            </a:blip>
            <a:srcRect b="0" l="0" r="0" t="10952"/>
            <a:stretch/>
          </p:blipFill>
          <p:spPr>
            <a:xfrm>
              <a:off x="0" y="400450"/>
              <a:ext cx="9144000" cy="434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1600" y="1709600"/>
              <a:ext cx="195250" cy="8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60879" y="1709600"/>
              <a:ext cx="73696" cy="120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621" name="Google Shape;621;p84"/>
          <p:cNvPicPr preferRelativeResize="0"/>
          <p:nvPr/>
        </p:nvPicPr>
        <p:blipFill rotWithShape="1">
          <a:blip r:embed="rId3">
            <a:alphaModFix/>
          </a:blip>
          <a:srcRect b="56192" l="0" r="0" t="35126"/>
          <a:stretch/>
        </p:blipFill>
        <p:spPr>
          <a:xfrm>
            <a:off x="0" y="1579350"/>
            <a:ext cx="9144000" cy="42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p84"/>
          <p:cNvGrpSpPr/>
          <p:nvPr/>
        </p:nvGrpSpPr>
        <p:grpSpPr>
          <a:xfrm>
            <a:off x="1131600" y="1709600"/>
            <a:ext cx="4002975" cy="120925"/>
            <a:chOff x="1131600" y="1709600"/>
            <a:chExt cx="4002975" cy="120925"/>
          </a:xfrm>
        </p:grpSpPr>
        <p:pic>
          <p:nvPicPr>
            <p:cNvPr id="623" name="Google Shape;623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1600" y="1709600"/>
              <a:ext cx="195250" cy="8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60879" y="1709600"/>
              <a:ext cx="73696" cy="120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25" name="Google Shape;625;p84"/>
          <p:cNvCxnSpPr>
            <a:endCxn id="623" idx="3"/>
          </p:cNvCxnSpPr>
          <p:nvPr/>
        </p:nvCxnSpPr>
        <p:spPr>
          <a:xfrm flipH="1">
            <a:off x="1326850" y="1269887"/>
            <a:ext cx="333900" cy="484500"/>
          </a:xfrm>
          <a:prstGeom prst="straightConnector1">
            <a:avLst/>
          </a:prstGeom>
          <a:noFill/>
          <a:ln cap="flat" cmpd="sng" w="19050">
            <a:solidFill>
              <a:srgbClr val="BE642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84"/>
          <p:cNvCxnSpPr>
            <a:endCxn id="624" idx="1"/>
          </p:cNvCxnSpPr>
          <p:nvPr/>
        </p:nvCxnSpPr>
        <p:spPr>
          <a:xfrm rot="10800000">
            <a:off x="5060879" y="1770062"/>
            <a:ext cx="529800" cy="458400"/>
          </a:xfrm>
          <a:prstGeom prst="straightConnector1">
            <a:avLst/>
          </a:prstGeom>
          <a:noFill/>
          <a:ln cap="flat" cmpd="sng" w="19050">
            <a:solidFill>
              <a:srgbClr val="BE642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41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5"/>
          <p:cNvSpPr txBox="1"/>
          <p:nvPr/>
        </p:nvSpPr>
        <p:spPr>
          <a:xfrm>
            <a:off x="152400" y="21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6"/>
          <p:cNvSpPr txBox="1"/>
          <p:nvPr/>
        </p:nvSpPr>
        <p:spPr>
          <a:xfrm>
            <a:off x="0" y="-65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Z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8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9"/>
          <p:cNvSpPr txBox="1"/>
          <p:nvPr>
            <p:ph idx="1" type="subTitle"/>
          </p:nvPr>
        </p:nvSpPr>
        <p:spPr>
          <a:xfrm>
            <a:off x="311700" y="1228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4"/>
                </a:solidFill>
              </a:rPr>
              <a:t>LESSON ACTIVITY</a:t>
            </a:r>
            <a:endParaRPr sz="5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type="title"/>
          </p:nvPr>
        </p:nvSpPr>
        <p:spPr>
          <a:xfrm>
            <a:off x="154500" y="-1225"/>
            <a:ext cx="8835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Check Yourself</a:t>
            </a:r>
            <a:endParaRPr b="1" sz="1700"/>
          </a:p>
        </p:txBody>
      </p:sp>
      <p:sp>
        <p:nvSpPr>
          <p:cNvPr id="373" name="Google Shape;373;p54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4" title="Screenshot 2025-05-23 at 9.51.26 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00" y="416475"/>
            <a:ext cx="8834999" cy="472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5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</p:spPr>
      </p:sp>
      <p:sp>
        <p:nvSpPr>
          <p:cNvPr id="382" name="Google Shape;382;p55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5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6"/>
          <p:cNvSpPr txBox="1"/>
          <p:nvPr/>
        </p:nvSpPr>
        <p:spPr>
          <a:xfrm>
            <a:off x="212825" y="224650"/>
            <a:ext cx="3068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NETWORKING VIDEO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0" name="Google Shape;390;p56" title="Network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388" y="855850"/>
            <a:ext cx="7118534" cy="40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300"/>
              <a:t>Lesson 3 Coding Lesson </a:t>
            </a:r>
            <a:endParaRPr sz="9300"/>
          </a:p>
        </p:txBody>
      </p:sp>
      <p:sp>
        <p:nvSpPr>
          <p:cNvPr id="396" name="Google Shape;396;p57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</p:spPr>
      </p:sp>
      <p:sp>
        <p:nvSpPr>
          <p:cNvPr id="397" name="Google Shape;397;p57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7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PART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4" name="Google Shape;404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DHT11</a:t>
            </a:r>
            <a:r>
              <a:rPr lang="en">
                <a:solidFill>
                  <a:schemeClr val="lt2"/>
                </a:solidFill>
              </a:rPr>
              <a:t> Temperature </a:t>
            </a:r>
            <a:r>
              <a:rPr lang="en">
                <a:solidFill>
                  <a:schemeClr val="lt2"/>
                </a:solidFill>
              </a:rPr>
              <a:t>Sensor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5" name="Google Shape;40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200">
                <a:solidFill>
                  <a:schemeClr val="dk1"/>
                </a:solidFill>
              </a:rPr>
              <a:t>SERIAL MONITOR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